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3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5" r:id="rId12"/>
    <p:sldId id="285" r:id="rId13"/>
    <p:sldId id="286" r:id="rId14"/>
    <p:sldId id="287" r:id="rId15"/>
    <p:sldId id="283" r:id="rId16"/>
    <p:sldId id="292" r:id="rId17"/>
    <p:sldId id="273" r:id="rId18"/>
    <p:sldId id="274" r:id="rId19"/>
    <p:sldId id="269" r:id="rId20"/>
    <p:sldId id="270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323" autoAdjust="0"/>
    <p:restoredTop sz="94660"/>
  </p:normalViewPr>
  <p:slideViewPr>
    <p:cSldViewPr snapToGrid="0">
      <p:cViewPr varScale="1">
        <p:scale>
          <a:sx n="91" d="100"/>
          <a:sy n="91" d="100"/>
        </p:scale>
        <p:origin x="44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371595-6B04-4767-87CA-B495CE458CA7}" type="datetimeFigureOut">
              <a:rPr lang="en-IN" smtClean="0"/>
              <a:t>13-04-2024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F69964-4E8B-47EC-8278-DF845923CDF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420935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057DCA-CDA7-4112-AE80-31AD48F8437E}" type="datetime1">
              <a:rPr lang="en-IN" smtClean="0"/>
              <a:t>13-04-2024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SVNIT Surat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DF09F-C067-4017-AD0C-4AD2802877F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255237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EEFEB-DA63-4943-8B4C-53979D4ED30A}" type="datetime1">
              <a:rPr lang="en-IN" smtClean="0"/>
              <a:t>13-04-2024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SVNIT Surat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DF09F-C067-4017-AD0C-4AD2802877F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357164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2DBF07-B36B-411E-91A4-BF822E3D5A09}" type="datetime1">
              <a:rPr lang="en-IN" smtClean="0"/>
              <a:t>13-04-2024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SVNIT Surat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DF09F-C067-4017-AD0C-4AD2802877F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754553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C69635-890A-4E93-91A4-014430E3E88E}" type="datetime1">
              <a:rPr lang="en-IN" smtClean="0"/>
              <a:t>13-04-2024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SVNIT Surat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DF09F-C067-4017-AD0C-4AD2802877F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92448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7A5E1-9BAD-4027-A76D-9DBCBDDF3CFC}" type="datetime1">
              <a:rPr lang="en-IN" smtClean="0"/>
              <a:t>13-04-2024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SVNIT Surat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DF09F-C067-4017-AD0C-4AD2802877F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959569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D5477-072A-4D47-A1CE-F6977C817055}" type="datetime1">
              <a:rPr lang="en-IN" smtClean="0"/>
              <a:t>13-04-2024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SVNIT Surat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DF09F-C067-4017-AD0C-4AD2802877F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460697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7897F-8901-485D-92A9-9D37D192C1AB}" type="datetime1">
              <a:rPr lang="en-IN" smtClean="0"/>
              <a:t>13-04-2024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SVNIT Surat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DF09F-C067-4017-AD0C-4AD2802877F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403140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EA345-140A-48CF-AA46-E3FE15F43918}" type="datetime1">
              <a:rPr lang="en-IN" smtClean="0"/>
              <a:t>13-04-2024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SVNIT Surat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DF09F-C067-4017-AD0C-4AD2802877F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416209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4279A-A2FB-40FC-AC76-CAAB06AD99AF}" type="datetime1">
              <a:rPr lang="en-IN" smtClean="0"/>
              <a:t>13-04-2024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SVNIT Surat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DF09F-C067-4017-AD0C-4AD2802877F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350817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155E2-34E1-4261-A5B5-CA7C31017544}" type="datetime1">
              <a:rPr lang="en-IN" smtClean="0"/>
              <a:t>13-04-2024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SVNIT Surat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DF09F-C067-4017-AD0C-4AD2802877F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525903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6F782-3EF0-45F1-A4A4-D994CDC5A175}" type="datetime1">
              <a:rPr lang="en-IN" smtClean="0"/>
              <a:t>13-04-2024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SVNIT Surat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DF09F-C067-4017-AD0C-4AD2802877F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83006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9F32A4-3D86-42B4-93FB-4D8A4FE9389A}" type="datetime1">
              <a:rPr lang="en-IN" smtClean="0"/>
              <a:t>13-04-2024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IN"/>
              <a:t>SVNIT Surat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BDF09F-C067-4017-AD0C-4AD2802877F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045649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4" r:id="rId1"/>
    <p:sldLayoutId id="2147483775" r:id="rId2"/>
    <p:sldLayoutId id="2147483776" r:id="rId3"/>
    <p:sldLayoutId id="2147483777" r:id="rId4"/>
    <p:sldLayoutId id="2147483778" r:id="rId5"/>
    <p:sldLayoutId id="2147483779" r:id="rId6"/>
    <p:sldLayoutId id="2147483780" r:id="rId7"/>
    <p:sldLayoutId id="2147483781" r:id="rId8"/>
    <p:sldLayoutId id="2147483782" r:id="rId9"/>
    <p:sldLayoutId id="2147483783" r:id="rId10"/>
    <p:sldLayoutId id="2147483784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tm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wiki.ros.org/Documentation" TargetMode="External"/><Relationship Id="rId2" Type="http://schemas.openxmlformats.org/officeDocument/2006/relationships/hyperlink" Target="https://www.arduino.cc/en/Reference/HomePage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m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2B19AC-8925-EDC2-EBDC-F3400663D9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61856" y="212091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i="0" dirty="0">
                <a:solidFill>
                  <a:schemeClr val="accent1">
                    <a:lumMod val="50000"/>
                  </a:schemeClr>
                </a:solidFill>
                <a:effectLst/>
                <a:latin typeface="Söhne"/>
              </a:rPr>
              <a:t>ROS-based Autonomous Navigation with Obstacle Avoidance</a:t>
            </a:r>
            <a:endParaRPr lang="en-IN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7D3609-7353-6A94-D5CC-ABF1A9DF23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2811" y="4433512"/>
            <a:ext cx="3640183" cy="1819241"/>
          </a:xfrm>
        </p:spPr>
        <p:txBody>
          <a:bodyPr>
            <a:normAutofit fontScale="92500"/>
          </a:bodyPr>
          <a:lstStyle/>
          <a:p>
            <a:pPr algn="l"/>
            <a:r>
              <a:rPr lang="en-IN" b="1" dirty="0"/>
              <a:t>Guide:</a:t>
            </a:r>
          </a:p>
          <a:p>
            <a:pPr algn="l"/>
            <a:r>
              <a:rPr lang="en-IN" b="1" dirty="0" err="1"/>
              <a:t>Dr.</a:t>
            </a:r>
            <a:r>
              <a:rPr lang="en-IN" b="1" dirty="0"/>
              <a:t> Chandra Prakash Meena</a:t>
            </a:r>
          </a:p>
          <a:p>
            <a:pPr algn="l"/>
            <a:r>
              <a:rPr lang="en-IN" dirty="0"/>
              <a:t>Assistant Professor, Department of CSE, NIT Surat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7BBA609-9481-43DF-DE78-218F838803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8146" y="3429000"/>
            <a:ext cx="2735708" cy="2621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8C2DD34-FCB7-F7CC-3D28-747C2DDA2E91}"/>
              </a:ext>
            </a:extLst>
          </p:cNvPr>
          <p:cNvSpPr txBox="1"/>
          <p:nvPr/>
        </p:nvSpPr>
        <p:spPr>
          <a:xfrm>
            <a:off x="8838861" y="4433512"/>
            <a:ext cx="6096000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200" b="1" dirty="0"/>
              <a:t>Presented By:</a:t>
            </a:r>
          </a:p>
          <a:p>
            <a:r>
              <a:rPr lang="en-IN" sz="2200" dirty="0"/>
              <a:t>Vaibhav Gupta | U22CS029</a:t>
            </a:r>
          </a:p>
          <a:p>
            <a:r>
              <a:rPr lang="en-IN" sz="2200" dirty="0"/>
              <a:t>Akshat Sahu| U22CS034</a:t>
            </a:r>
          </a:p>
          <a:p>
            <a:r>
              <a:rPr lang="en-IN" sz="2200" dirty="0"/>
              <a:t>Nikhil Malgaya| U22CS039</a:t>
            </a:r>
          </a:p>
          <a:p>
            <a:r>
              <a:rPr lang="en-IN" sz="2200" dirty="0"/>
              <a:t>Sangam Birla| U22CS40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FFF6547-16BB-CFFB-743F-98221FDF06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SVNIT Surat</a:t>
            </a:r>
          </a:p>
        </p:txBody>
      </p:sp>
    </p:spTree>
    <p:extLst>
      <p:ext uri="{BB962C8B-B14F-4D97-AF65-F5344CB8AC3E}">
        <p14:creationId xmlns:p14="http://schemas.microsoft.com/office/powerpoint/2010/main" val="31751128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EB0AE-9463-A401-7FAA-922A9AFA8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AI Module Used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65EAF8-7C1B-E31E-A997-EA033D2E34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  <a:p>
            <a:r>
              <a:rPr lang="en-IN" dirty="0"/>
              <a:t>Module 2: Automated Problem Solving Agent</a:t>
            </a:r>
          </a:p>
          <a:p>
            <a:pPr marL="0" indent="0">
              <a:buNone/>
            </a:pPr>
            <a:endParaRPr lang="en-IN" dirty="0"/>
          </a:p>
          <a:p>
            <a:r>
              <a:rPr lang="en-IN" dirty="0"/>
              <a:t>Module 3: Search Strategies</a:t>
            </a:r>
          </a:p>
          <a:p>
            <a:endParaRPr lang="en-IN" dirty="0"/>
          </a:p>
          <a:p>
            <a:pPr lvl="1"/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EE1A53-F7AA-94EF-43E1-64128CD3D8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SVNIT Surat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22C465B3-4BE5-4481-AA6F-A73B76DD1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2374" y="230188"/>
            <a:ext cx="1222851" cy="1171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99071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E58707-DAC3-EA4B-A3C5-6771C4901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811" y="255866"/>
            <a:ext cx="10515600" cy="1325563"/>
          </a:xfrm>
        </p:spPr>
        <p:txBody>
          <a:bodyPr/>
          <a:lstStyle/>
          <a:p>
            <a:r>
              <a:rPr lang="en-IN" b="1" dirty="0"/>
              <a:t> P.E.A.S.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5731C5-6483-4F35-3578-6A38358403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6979"/>
            <a:ext cx="10515600" cy="4639984"/>
          </a:xfrm>
        </p:spPr>
        <p:txBody>
          <a:bodyPr>
            <a:normAutofit lnSpcReduction="10000"/>
          </a:bodyPr>
          <a:lstStyle/>
          <a:p>
            <a:pPr algn="just"/>
            <a:r>
              <a:rPr lang="en-US" sz="4400" dirty="0"/>
              <a:t>Performance Measure:</a:t>
            </a:r>
          </a:p>
          <a:p>
            <a:pPr algn="just"/>
            <a:endParaRPr lang="en-US" dirty="0"/>
          </a:p>
          <a:p>
            <a:pPr algn="just"/>
            <a:r>
              <a:rPr lang="en-US" dirty="0"/>
              <a:t>Goal Achievement: How effectively the robot reaches its destination while avoiding obstacles.</a:t>
            </a:r>
          </a:p>
          <a:p>
            <a:pPr algn="just"/>
            <a:r>
              <a:rPr lang="en-US" dirty="0"/>
              <a:t>Collision Avoidance: Ability to steer clear of obstacles and prevent crashes.</a:t>
            </a:r>
          </a:p>
          <a:p>
            <a:pPr algn="just"/>
            <a:r>
              <a:rPr lang="en-US" dirty="0"/>
              <a:t>Efficiency: How smoothly and quickly the robot moves towards its goal.</a:t>
            </a:r>
          </a:p>
          <a:p>
            <a:pPr algn="just"/>
            <a:r>
              <a:rPr lang="en-US" dirty="0"/>
              <a:t>Adaptability: Ability to handle changes in the environment and unexpected situations.</a:t>
            </a:r>
          </a:p>
          <a:p>
            <a:pPr algn="just"/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05A48D-83E4-6F44-0372-243AFC640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SVNIT Surat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9F698CB6-D10E-F2E8-01F1-38F4BCDD09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2374" y="230188"/>
            <a:ext cx="1222851" cy="1171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83646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E58707-DAC3-EA4B-A3C5-6771C4901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P.E.A.S.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5731C5-6483-4F35-3578-6A38358403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6979"/>
            <a:ext cx="10515600" cy="4639984"/>
          </a:xfrm>
        </p:spPr>
        <p:txBody>
          <a:bodyPr>
            <a:normAutofit/>
          </a:bodyPr>
          <a:lstStyle/>
          <a:p>
            <a:pPr algn="just"/>
            <a:r>
              <a:rPr lang="en-US" sz="4400" dirty="0"/>
              <a:t>Environment:</a:t>
            </a:r>
          </a:p>
          <a:p>
            <a:pPr algn="just"/>
            <a:r>
              <a:rPr lang="en-US" dirty="0"/>
              <a:t>Indoor or outdoor spaces with obstacles like walls, furniture, or other objects.</a:t>
            </a:r>
          </a:p>
          <a:p>
            <a:pPr algn="just"/>
            <a:r>
              <a:rPr lang="en-US" dirty="0"/>
              <a:t>static obstacles are present.</a:t>
            </a:r>
          </a:p>
          <a:p>
            <a:pPr algn="just"/>
            <a:r>
              <a:rPr lang="en-US" dirty="0"/>
              <a:t>Conditions like terrain roughness, lighting, and sensor reliability may vary.</a:t>
            </a:r>
          </a:p>
          <a:p>
            <a:pPr marL="0" indent="0" algn="just">
              <a:buNone/>
            </a:pPr>
            <a:endParaRPr lang="en-US" dirty="0"/>
          </a:p>
          <a:p>
            <a:pPr algn="just"/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05A48D-83E4-6F44-0372-243AFC640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SVNIT Surat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9F698CB6-D10E-F2E8-01F1-38F4BCDD09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2374" y="230188"/>
            <a:ext cx="1222851" cy="1171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38959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E58707-DAC3-EA4B-A3C5-6771C4901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P.E.A.S.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5731C5-6483-4F35-3578-6A38358403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6979"/>
            <a:ext cx="10515600" cy="4639984"/>
          </a:xfrm>
        </p:spPr>
        <p:txBody>
          <a:bodyPr>
            <a:normAutofit/>
          </a:bodyPr>
          <a:lstStyle/>
          <a:p>
            <a:pPr algn="just"/>
            <a:r>
              <a:rPr lang="en-US" sz="4400" dirty="0"/>
              <a:t>Actuators:</a:t>
            </a:r>
          </a:p>
          <a:p>
            <a:pPr algn="just"/>
            <a:r>
              <a:rPr lang="en-US" dirty="0"/>
              <a:t>Adjusts the robot's speed and direction to control its movement(Motor).</a:t>
            </a:r>
          </a:p>
          <a:p>
            <a:pPr algn="just"/>
            <a:r>
              <a:rPr lang="en-US" dirty="0"/>
              <a:t>Rotates the robot to align with desired angles during navigation.</a:t>
            </a:r>
          </a:p>
          <a:p>
            <a:pPr marL="0" indent="0" algn="just">
              <a:buNone/>
            </a:pPr>
            <a:endParaRPr lang="en-US" dirty="0"/>
          </a:p>
          <a:p>
            <a:pPr algn="just"/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05A48D-83E4-6F44-0372-243AFC640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SVNIT Surat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9F698CB6-D10E-F2E8-01F1-38F4BCDD09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2374" y="230188"/>
            <a:ext cx="1222851" cy="1171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92873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E58707-DAC3-EA4B-A3C5-6771C4901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P.E.A.S.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5731C5-6483-4F35-3578-6A38358403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6979"/>
            <a:ext cx="10515600" cy="4639984"/>
          </a:xfrm>
        </p:spPr>
        <p:txBody>
          <a:bodyPr>
            <a:normAutofit/>
          </a:bodyPr>
          <a:lstStyle/>
          <a:p>
            <a:pPr algn="just"/>
            <a:r>
              <a:rPr lang="en-US" sz="4000" dirty="0"/>
              <a:t>Sensors:</a:t>
            </a:r>
          </a:p>
          <a:p>
            <a:pPr algn="just"/>
            <a:r>
              <a:rPr lang="en-US" dirty="0"/>
              <a:t>Detects obstacles around the robot.</a:t>
            </a:r>
          </a:p>
          <a:p>
            <a:pPr algn="just"/>
            <a:r>
              <a:rPr lang="en-US" dirty="0"/>
              <a:t>Provides information about the robot's position and orientation.</a:t>
            </a:r>
          </a:p>
          <a:p>
            <a:pPr algn="just"/>
            <a:r>
              <a:rPr lang="en-US" dirty="0"/>
              <a:t>Input specifies the destination for navigation.</a:t>
            </a:r>
          </a:p>
          <a:p>
            <a:pPr algn="just"/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05A48D-83E4-6F44-0372-243AFC640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SVNIT Surat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9F698CB6-D10E-F2E8-01F1-38F4BCDD09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2374" y="230188"/>
            <a:ext cx="1222851" cy="1171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91415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AF2BC7-AF8A-BB9A-917E-DB30B858B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Model Video - 1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8B1B32-C4BA-B0E3-8967-3C191B39DC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SVNIT Surat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72312717-522F-3D05-BA94-48397AFFA5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2374" y="230188"/>
            <a:ext cx="1222851" cy="1171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azebo_simulation">
            <a:hlinkClick r:id="" action="ppaction://media"/>
            <a:extLst>
              <a:ext uri="{FF2B5EF4-FFF2-40B4-BE49-F238E27FC236}">
                <a16:creationId xmlns:a16="http://schemas.microsoft.com/office/drawing/2014/main" id="{055B5FEF-8BA1-0022-39D6-CC2C73D5645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3746" t="7596"/>
          <a:stretch/>
        </p:blipFill>
        <p:spPr>
          <a:xfrm>
            <a:off x="838200" y="1690689"/>
            <a:ext cx="8640101" cy="466566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3D2AEFA-4535-15CD-D422-9C5284C888EE}"/>
              </a:ext>
            </a:extLst>
          </p:cNvPr>
          <p:cNvSpPr txBox="1"/>
          <p:nvPr/>
        </p:nvSpPr>
        <p:spPr>
          <a:xfrm>
            <a:off x="7932044" y="2030999"/>
            <a:ext cx="1546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GOAL : (10,10)</a:t>
            </a:r>
          </a:p>
        </p:txBody>
      </p:sp>
    </p:spTree>
    <p:extLst>
      <p:ext uri="{BB962C8B-B14F-4D97-AF65-F5344CB8AC3E}">
        <p14:creationId xmlns:p14="http://schemas.microsoft.com/office/powerpoint/2010/main" val="316714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AF2BC7-AF8A-BB9A-917E-DB30B858B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Model Video - 2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8B1B32-C4BA-B0E3-8967-3C191B39DC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SVNIT Surat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72312717-522F-3D05-BA94-48397AFFA5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2374" y="230188"/>
            <a:ext cx="1222851" cy="1171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azebo video2 - Made with Clipchamp">
            <a:hlinkClick r:id="" action="ppaction://media"/>
            <a:extLst>
              <a:ext uri="{FF2B5EF4-FFF2-40B4-BE49-F238E27FC236}">
                <a16:creationId xmlns:a16="http://schemas.microsoft.com/office/drawing/2014/main" id="{D012585E-2721-FDFE-2C39-3AFFF9170A5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3651" t="8606"/>
          <a:stretch/>
        </p:blipFill>
        <p:spPr>
          <a:xfrm>
            <a:off x="838200" y="1738925"/>
            <a:ext cx="8430936" cy="44985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5715D01-7A29-72F3-805E-057BF48EE8FF}"/>
              </a:ext>
            </a:extLst>
          </p:cNvPr>
          <p:cNvSpPr txBox="1"/>
          <p:nvPr/>
        </p:nvSpPr>
        <p:spPr>
          <a:xfrm>
            <a:off x="7895163" y="2106500"/>
            <a:ext cx="1312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GOAL : (5,0)</a:t>
            </a:r>
          </a:p>
        </p:txBody>
      </p:sp>
    </p:spTree>
    <p:extLst>
      <p:ext uri="{BB962C8B-B14F-4D97-AF65-F5344CB8AC3E}">
        <p14:creationId xmlns:p14="http://schemas.microsoft.com/office/powerpoint/2010/main" val="588006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21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AF2BC7-AF8A-BB9A-917E-DB30B858B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err="1"/>
              <a:t>ThinkerCad</a:t>
            </a:r>
            <a:r>
              <a:rPr lang="en-IN" b="1" dirty="0"/>
              <a:t> Model Pictures (No Obstacle)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346256B-6CF9-2F34-4888-126A169F2B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40399"/>
            <a:ext cx="8322578" cy="4550008"/>
          </a:xfr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8B1B32-C4BA-B0E3-8967-3C191B39DC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SVNIT Surat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72312717-522F-3D05-BA94-48397AFFA5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2374" y="230188"/>
            <a:ext cx="1222851" cy="1171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DFC2B31-1FF3-8A99-84F5-CBCE6C7074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728" y="1300294"/>
            <a:ext cx="9225172" cy="5241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7822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AF2BC7-AF8A-BB9A-917E-DB30B858B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err="1"/>
              <a:t>ThinkerCad</a:t>
            </a:r>
            <a:r>
              <a:rPr lang="en-IN" b="1" dirty="0"/>
              <a:t> Model Pictures(Obstacle)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8B1B32-C4BA-B0E3-8967-3C191B39DC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SVNIT Surat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72312717-522F-3D05-BA94-48397AFFA5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2374" y="230188"/>
            <a:ext cx="1222851" cy="1171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F030CDB-E209-6427-1A66-8FEEB2B6C7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767" y="1450729"/>
            <a:ext cx="8112456" cy="4905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7485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052361-8799-4A15-2C1B-FD8D01B7B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Our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2083B3-5B73-08D1-7453-9A637F364A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just"/>
            <a:r>
              <a:rPr lang="en-US" dirty="0"/>
              <a:t>Proportional Control Optimization</a:t>
            </a:r>
          </a:p>
          <a:p>
            <a:pPr marL="0" indent="0" algn="just">
              <a:buNone/>
            </a:pPr>
            <a:endParaRPr lang="en-US" dirty="0"/>
          </a:p>
          <a:p>
            <a:pPr algn="just"/>
            <a:r>
              <a:rPr lang="en-US" dirty="0"/>
              <a:t>Dynamic Obstacle Handling</a:t>
            </a:r>
          </a:p>
          <a:p>
            <a:pPr algn="just"/>
            <a:endParaRPr lang="en-US" dirty="0"/>
          </a:p>
          <a:p>
            <a:pPr algn="just"/>
            <a:r>
              <a:rPr lang="en-US" dirty="0"/>
              <a:t>Goal Reaching Algorithm</a:t>
            </a:r>
          </a:p>
          <a:p>
            <a:pPr algn="just"/>
            <a:endParaRPr lang="en-US" dirty="0"/>
          </a:p>
          <a:p>
            <a:pPr algn="just"/>
            <a:r>
              <a:rPr lang="en-US" dirty="0"/>
              <a:t>Sensor Data Processing</a:t>
            </a:r>
          </a:p>
          <a:p>
            <a:pPr algn="just"/>
            <a:endParaRPr lang="en-US" dirty="0"/>
          </a:p>
          <a:p>
            <a:pPr algn="just"/>
            <a:r>
              <a:rPr lang="en-US" dirty="0"/>
              <a:t>Working on Robot Operating System(ROS) and Gazebo.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6FCBDB-30A2-F08A-72CD-78092F141D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SVNIT Surat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80933A54-5DD6-130D-D815-92FB1C4C4C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2374" y="230188"/>
            <a:ext cx="1222851" cy="1171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19767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0485E7-B02C-E950-0F51-8B9F492A1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491408-3FD5-EC0A-DE9B-F3275BE7DE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IN" dirty="0"/>
              <a:t>Problem Statement </a:t>
            </a:r>
          </a:p>
          <a:p>
            <a:pPr marL="514350" indent="-514350">
              <a:buAutoNum type="arabicPeriod"/>
            </a:pPr>
            <a:r>
              <a:rPr lang="en-IN" dirty="0"/>
              <a:t>Objectives</a:t>
            </a:r>
          </a:p>
          <a:p>
            <a:pPr marL="514350" indent="-514350">
              <a:buAutoNum type="arabicPeriod"/>
            </a:pPr>
            <a:r>
              <a:rPr lang="en-IN" dirty="0"/>
              <a:t>Assumption</a:t>
            </a:r>
          </a:p>
          <a:p>
            <a:pPr marL="514350" indent="-514350">
              <a:buAutoNum type="arabicPeriod"/>
            </a:pPr>
            <a:r>
              <a:rPr lang="en-IN" dirty="0"/>
              <a:t>Agent Introduction</a:t>
            </a:r>
          </a:p>
          <a:p>
            <a:pPr marL="514350" indent="-514350">
              <a:buAutoNum type="arabicPeriod"/>
            </a:pPr>
            <a:r>
              <a:rPr lang="en-IN" dirty="0"/>
              <a:t>AI Module Used</a:t>
            </a:r>
          </a:p>
          <a:p>
            <a:pPr marL="514350" indent="-514350">
              <a:buAutoNum type="arabicPeriod"/>
            </a:pPr>
            <a:r>
              <a:rPr lang="en-IN" dirty="0"/>
              <a:t>Working Video</a:t>
            </a:r>
          </a:p>
          <a:p>
            <a:pPr marL="514350" indent="-514350">
              <a:buAutoNum type="arabicPeriod"/>
            </a:pPr>
            <a:r>
              <a:rPr lang="en-IN" dirty="0"/>
              <a:t>Our Learning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C363FA-C5F3-497F-56E9-F66B7308B8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SVNIT Surat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69CC7CA6-5F51-29F4-0410-A2A885FCCB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2374" y="230188"/>
            <a:ext cx="1222851" cy="1171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76103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764EC0-7D25-7D7D-5987-1BD4991CA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B16026-8FBC-908A-C2F6-AA7D312224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Arduino Docs:</a:t>
            </a:r>
          </a:p>
          <a:p>
            <a:pPr lvl="1"/>
            <a:r>
              <a:rPr lang="en-IN" dirty="0"/>
              <a:t>Website Title: Arduino Documentation</a:t>
            </a:r>
          </a:p>
          <a:p>
            <a:pPr lvl="1"/>
            <a:r>
              <a:rPr lang="en-IN" dirty="0"/>
              <a:t>URL: </a:t>
            </a:r>
            <a:r>
              <a:rPr lang="en-IN" dirty="0">
                <a:hlinkClick r:id="rId2"/>
              </a:rPr>
              <a:t>https://www.arduino.cc/en/Reference/HomePage</a:t>
            </a:r>
            <a:endParaRPr lang="en-IN" dirty="0"/>
          </a:p>
          <a:p>
            <a:endParaRPr lang="en-IN" dirty="0"/>
          </a:p>
          <a:p>
            <a:r>
              <a:rPr lang="en-IN" dirty="0"/>
              <a:t>ROS Wiki:</a:t>
            </a:r>
          </a:p>
          <a:p>
            <a:pPr lvl="1"/>
            <a:r>
              <a:rPr lang="en-IN" dirty="0"/>
              <a:t>Website Title: Documentation - ROS Wiki</a:t>
            </a:r>
          </a:p>
          <a:p>
            <a:pPr lvl="1"/>
            <a:r>
              <a:rPr lang="en-IN" dirty="0"/>
              <a:t>URL: </a:t>
            </a:r>
            <a:r>
              <a:rPr lang="en-IN" dirty="0">
                <a:hlinkClick r:id="rId3"/>
              </a:rPr>
              <a:t>http://wiki.ros.org/Documentation</a:t>
            </a:r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4F67CC-BF39-B981-70CA-53FB8D5A43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SVNIT Surat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6F6AFD4C-68CE-DEE0-A292-9927914069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2374" y="230188"/>
            <a:ext cx="1222851" cy="1171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41335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7CF77E-639D-EE57-F821-A2E11BF01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4BB840-F5B7-280E-ACDE-8B073EF04C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b="0" i="0" dirty="0">
              <a:effectLst/>
              <a:latin typeface="Google Sans"/>
            </a:endParaRPr>
          </a:p>
          <a:p>
            <a:pPr marL="0" indent="0" algn="ctr">
              <a:buNone/>
            </a:pPr>
            <a:endParaRPr lang="en-US" dirty="0">
              <a:latin typeface="Google Sans"/>
            </a:endParaRPr>
          </a:p>
          <a:p>
            <a:pPr marL="0" indent="0" algn="just">
              <a:buNone/>
            </a:pPr>
            <a:r>
              <a:rPr lang="en-US" b="0" i="0" dirty="0">
                <a:effectLst/>
                <a:latin typeface="Google Sans"/>
              </a:rPr>
              <a:t>Develop an Obstacle Avoiding Robot using Gazebo and also implemented on </a:t>
            </a:r>
            <a:r>
              <a:rPr lang="en-US" b="0" i="0" dirty="0" err="1">
                <a:effectLst/>
                <a:latin typeface="Google Sans"/>
              </a:rPr>
              <a:t>Tinkercad</a:t>
            </a:r>
            <a:r>
              <a:rPr lang="en-US" b="0" i="0" dirty="0">
                <a:effectLst/>
                <a:latin typeface="Google Sans"/>
              </a:rPr>
              <a:t>, capable of autonomously navigating environments while avoiding obstacles and reaching the goal state.</a:t>
            </a:r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5E8792-4394-983D-7261-D1150CAEBD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SVNIT Surat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AC3FAF81-D377-990F-6D6B-7149F36EBD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2374" y="230188"/>
            <a:ext cx="1222851" cy="1171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76926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1AA5C7-7BD6-C557-A5C6-C86F999FC9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A1D08C-9B48-BD52-4D03-0FB04FB811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 algn="just">
              <a:buNone/>
            </a:pPr>
            <a:endParaRPr lang="en-US" dirty="0">
              <a:latin typeface="Google Sans"/>
            </a:endParaRPr>
          </a:p>
          <a:p>
            <a:pPr algn="just"/>
            <a:r>
              <a:rPr lang="en-US" b="0" i="0" dirty="0">
                <a:effectLst/>
                <a:latin typeface="Google Sans"/>
              </a:rPr>
              <a:t>Autonomous Navigation: The robot should be able to move towards a predefined goal location specified in terms of x and y coordinates.</a:t>
            </a:r>
          </a:p>
          <a:p>
            <a:pPr algn="just"/>
            <a:endParaRPr lang="en-US" b="0" i="0" dirty="0">
              <a:effectLst/>
              <a:latin typeface="Google Sans"/>
            </a:endParaRPr>
          </a:p>
          <a:p>
            <a:pPr algn="just"/>
            <a:r>
              <a:rPr lang="en-US" b="0" i="0" dirty="0">
                <a:effectLst/>
                <a:latin typeface="Google Sans"/>
              </a:rPr>
              <a:t>Obstacle Avoidance: The robot should navigate around obstacles detected by a laser scanner. It uses laser scan data to determine the presence and location of obstacles and adjusts its movement accordingly to avoid collisions.</a:t>
            </a:r>
          </a:p>
          <a:p>
            <a:pPr algn="just"/>
            <a:endParaRPr lang="en-US" b="0" i="0" dirty="0">
              <a:effectLst/>
              <a:latin typeface="Google Sans"/>
            </a:endParaRPr>
          </a:p>
          <a:p>
            <a:pPr algn="just"/>
            <a:r>
              <a:rPr lang="en-US" b="0" i="0" dirty="0">
                <a:effectLst/>
                <a:latin typeface="Google Sans"/>
              </a:rPr>
              <a:t>Proportional Control: The code implements a proportional controller to rotate the robot to a target angle, ensuring accurate alignment with the desired orientation.</a:t>
            </a:r>
          </a:p>
          <a:p>
            <a:pPr algn="just"/>
            <a:endParaRPr lang="en-US" b="0" i="0" dirty="0">
              <a:effectLst/>
              <a:latin typeface="Google Sans"/>
            </a:endParaRPr>
          </a:p>
          <a:p>
            <a:pPr algn="just"/>
            <a:r>
              <a:rPr lang="en-US" b="0" i="0" dirty="0">
                <a:effectLst/>
                <a:latin typeface="Google Sans"/>
              </a:rPr>
              <a:t>Goal Reaching: Once the robot reaches the specified goal location within a defined threshold, it should stop and signal that the goal has been reached.</a:t>
            </a:r>
          </a:p>
          <a:p>
            <a:pPr algn="just"/>
            <a:endParaRPr lang="en-US" b="0" i="0" dirty="0">
              <a:effectLst/>
              <a:latin typeface="Google Sans"/>
            </a:endParaRPr>
          </a:p>
          <a:p>
            <a:pPr algn="just"/>
            <a:r>
              <a:rPr lang="en-US" b="0" i="0" dirty="0">
                <a:effectLst/>
                <a:latin typeface="Google Sans"/>
              </a:rPr>
              <a:t>Dynamic Behavior: The robot's movement behavior should dynamically adjust based on real-time sensor readings to navigate efficiently through the environment while avoiding obstacles.</a:t>
            </a:r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CA0093-1432-B29B-A40E-215435A53F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SVNIT Surat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F84250CE-FBAF-BF74-585A-741A19FE4B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2374" y="230188"/>
            <a:ext cx="1222851" cy="1171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49721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CE6B5E-4C0D-D316-99B6-FF1F1FBE70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Assumptions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4A5221-EF4D-4A33-E857-BDF5C6A9AB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Google Sans"/>
              </a:rPr>
              <a:t>The robot's wheels are perfectly round and do not slip.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Google Sans"/>
              </a:rPr>
              <a:t>The robot's sensors are accurate and free from noise.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Google Sans"/>
              </a:rPr>
              <a:t>The environment is static and does not change over time.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Google Sans"/>
              </a:rPr>
              <a:t>The robot is the only moving object in the environment.</a:t>
            </a:r>
          </a:p>
          <a:p>
            <a:pPr marL="0" indent="0">
              <a:buNone/>
            </a:pPr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C0A058-5F70-6E76-FB6A-59CBBA2792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SVNIT Surat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DEE8A6F1-D724-5038-E3E5-9C5081E6A8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2374" y="230188"/>
            <a:ext cx="1222851" cy="1171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26326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566A9-A251-B265-5664-607AF2ABA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Agent Introduction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F64909-1344-6305-B10F-0B835C47C6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SVNIT Surat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3AEFF45A-F6D2-6E6D-E565-1DDC70C57A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2374" y="230188"/>
            <a:ext cx="1222851" cy="1171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DB40C17-E449-49FA-8FF4-E4FE561AA0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0262" y="1593318"/>
            <a:ext cx="9206166" cy="4251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0829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274580-A76B-BAC4-CEAE-09A2B294B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Input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9B2348-ED9D-A862-D444-AC8A0F2245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just"/>
            <a:r>
              <a:rPr lang="en-US" b="1" dirty="0"/>
              <a:t>Goal Coordinates</a:t>
            </a:r>
            <a:r>
              <a:rPr lang="en-US" dirty="0"/>
              <a:t>: </a:t>
            </a:r>
          </a:p>
          <a:p>
            <a:pPr lvl="1" algn="just"/>
            <a:r>
              <a:rPr lang="en-US" sz="2000" dirty="0"/>
              <a:t>Target destination coordinates (x, y) within the map frame.</a:t>
            </a:r>
          </a:p>
          <a:p>
            <a:pPr marL="457200" lvl="1" indent="0" algn="just">
              <a:buNone/>
            </a:pPr>
            <a:endParaRPr lang="en-US" sz="2000" dirty="0"/>
          </a:p>
          <a:p>
            <a:pPr algn="just"/>
            <a:r>
              <a:rPr lang="en-US" b="1" dirty="0"/>
              <a:t>Laser Scan Data: </a:t>
            </a:r>
          </a:p>
          <a:p>
            <a:pPr lvl="1" algn="just"/>
            <a:r>
              <a:rPr lang="en-US" sz="2000" dirty="0"/>
              <a:t>Measurements of distances to obstacles in the robot's surroundings.</a:t>
            </a:r>
          </a:p>
          <a:p>
            <a:pPr lvl="1" algn="just"/>
            <a:endParaRPr lang="en-US" sz="2000" dirty="0"/>
          </a:p>
          <a:p>
            <a:pPr algn="just"/>
            <a:r>
              <a:rPr lang="en-US" b="1" dirty="0"/>
              <a:t>Proportional Control Parameters: </a:t>
            </a:r>
          </a:p>
          <a:p>
            <a:pPr lvl="1" algn="just"/>
            <a:r>
              <a:rPr lang="en-US" sz="2000" dirty="0"/>
              <a:t>Proportional gain for orientation alignment during rotation.</a:t>
            </a:r>
          </a:p>
          <a:p>
            <a:pPr marL="457200" lvl="1" indent="0" algn="just">
              <a:buNone/>
            </a:pPr>
            <a:endParaRPr lang="en-US" sz="2000" dirty="0"/>
          </a:p>
          <a:p>
            <a:pPr algn="just"/>
            <a:r>
              <a:rPr lang="en-US" b="1" dirty="0"/>
              <a:t>ROS Topics and Messages: </a:t>
            </a:r>
          </a:p>
          <a:p>
            <a:pPr lvl="1" algn="just"/>
            <a:r>
              <a:rPr lang="en-US" sz="2000" dirty="0"/>
              <a:t>Subscription to laser scan and odometry topics, publication to velocity control topic (/</a:t>
            </a:r>
            <a:r>
              <a:rPr lang="en-US" sz="2000" dirty="0" err="1"/>
              <a:t>cmd_vel</a:t>
            </a:r>
            <a:r>
              <a:rPr lang="en-US" sz="2000" dirty="0"/>
              <a:t>).</a:t>
            </a:r>
            <a:endParaRPr lang="en-IN" sz="200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01D2B6-A826-B27E-AE2D-2FE9186961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SVNIT Surat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234CA625-CFE5-A16A-8FFD-155247116C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2374" y="230188"/>
            <a:ext cx="1222851" cy="1171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93813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40517-0B24-E4D8-4FAC-66427192D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Output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70E6B7-1B6C-8471-13BF-37D1633EC5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/>
              <a:t>Velocity commands published to /</a:t>
            </a:r>
            <a:r>
              <a:rPr lang="en-US" dirty="0" err="1"/>
              <a:t>cmd_vel</a:t>
            </a:r>
            <a:r>
              <a:rPr lang="en-US" dirty="0"/>
              <a:t> topic for robot movement control.</a:t>
            </a:r>
          </a:p>
          <a:p>
            <a:pPr marL="0" indent="0" algn="just">
              <a:buNone/>
            </a:pPr>
            <a:endParaRPr lang="en-US" dirty="0"/>
          </a:p>
          <a:p>
            <a:pPr algn="just"/>
            <a:r>
              <a:rPr lang="en-US" dirty="0"/>
              <a:t>Logging and debug information, including current position, orientation, and obstacle detection.</a:t>
            </a:r>
          </a:p>
          <a:p>
            <a:pPr marL="0" indent="0" algn="just">
              <a:buNone/>
            </a:pPr>
            <a:endParaRPr lang="en-US" dirty="0"/>
          </a:p>
          <a:p>
            <a:pPr algn="just"/>
            <a:r>
              <a:rPr lang="en-US" dirty="0"/>
              <a:t>Goal reached signal, indicating when the robot has reached the specified destination.</a:t>
            </a:r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24E08E-332D-5DCA-7266-207856B284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SVNIT Surat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E60DD5C-39A6-909F-B9D2-89F1073379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2374" y="230188"/>
            <a:ext cx="1222851" cy="1171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82437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2EA6DF-9BB9-202E-DDBA-24A434987B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Components Used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AB05AB-85E7-7049-D3AA-EE454A39F2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just"/>
            <a:r>
              <a:rPr lang="en-US" dirty="0"/>
              <a:t>Arduino Uno or similar microcontroller board for program execution and control.</a:t>
            </a:r>
          </a:p>
          <a:p>
            <a:pPr algn="just"/>
            <a:r>
              <a:rPr lang="en-US" dirty="0"/>
              <a:t>Ultrasonic sensor (HC-SR04 or similar) for distance measurement and obstacle detection.</a:t>
            </a:r>
          </a:p>
          <a:p>
            <a:pPr algn="just"/>
            <a:r>
              <a:rPr lang="en-US" dirty="0" err="1"/>
              <a:t>LiquidCrystal</a:t>
            </a:r>
            <a:r>
              <a:rPr lang="en-US" dirty="0"/>
              <a:t> display (16x2) for real-time feedback and status display.</a:t>
            </a:r>
          </a:p>
          <a:p>
            <a:pPr algn="just"/>
            <a:r>
              <a:rPr lang="en-US" dirty="0"/>
              <a:t>Motors and motor driver (L298N or similar) for controlling the movement of the robot's wheels.</a:t>
            </a:r>
          </a:p>
          <a:p>
            <a:pPr algn="just"/>
            <a:r>
              <a:rPr lang="en-US" dirty="0"/>
              <a:t>Breadboard and jumper wires for circuit connections.</a:t>
            </a:r>
          </a:p>
          <a:p>
            <a:pPr algn="just"/>
            <a:r>
              <a:rPr lang="en-US" dirty="0"/>
              <a:t>Power source (battery or power supply) to power the Arduino, motors, and other components.</a:t>
            </a:r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D067D7-05BF-1F08-4E55-1B5E81E260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SVNIT Surat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F5277D7E-B805-1D8F-C99D-CD6965CA3F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2374" y="230188"/>
            <a:ext cx="1222851" cy="1171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43034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1535</TotalTime>
  <Words>796</Words>
  <Application>Microsoft Office PowerPoint</Application>
  <PresentationFormat>Widescreen</PresentationFormat>
  <Paragraphs>133</Paragraphs>
  <Slides>20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Calibri</vt:lpstr>
      <vt:lpstr>Calibri Light</vt:lpstr>
      <vt:lpstr>Google Sans</vt:lpstr>
      <vt:lpstr>Söhne</vt:lpstr>
      <vt:lpstr>Office Theme</vt:lpstr>
      <vt:lpstr>ROS-based Autonomous Navigation with Obstacle Avoidance</vt:lpstr>
      <vt:lpstr>Content</vt:lpstr>
      <vt:lpstr>Problem Statement</vt:lpstr>
      <vt:lpstr>Objectives</vt:lpstr>
      <vt:lpstr>Assumptions</vt:lpstr>
      <vt:lpstr>Agent Introduction</vt:lpstr>
      <vt:lpstr>Input</vt:lpstr>
      <vt:lpstr>Output</vt:lpstr>
      <vt:lpstr>Components Used </vt:lpstr>
      <vt:lpstr>AI Module Used </vt:lpstr>
      <vt:lpstr> P.E.A.S.</vt:lpstr>
      <vt:lpstr>P.E.A.S.</vt:lpstr>
      <vt:lpstr>P.E.A.S.</vt:lpstr>
      <vt:lpstr>P.E.A.S.</vt:lpstr>
      <vt:lpstr>Model Video - 1</vt:lpstr>
      <vt:lpstr>Model Video - 2</vt:lpstr>
      <vt:lpstr>ThinkerCad Model Pictures (No Obstacle)</vt:lpstr>
      <vt:lpstr>ThinkerCad Model Pictures(Obstacle)</vt:lpstr>
      <vt:lpstr>Our learning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Line Following Robot with Object Detection Functionalities</dc:title>
  <dc:creator>keya patel</dc:creator>
  <cp:lastModifiedBy>Pinky Gupta</cp:lastModifiedBy>
  <cp:revision>15</cp:revision>
  <dcterms:created xsi:type="dcterms:W3CDTF">2024-02-04T16:16:19Z</dcterms:created>
  <dcterms:modified xsi:type="dcterms:W3CDTF">2024-04-13T10:37:27Z</dcterms:modified>
</cp:coreProperties>
</file>